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roxima Nova"/>
      <p:regular r:id="rId14"/>
      <p:bold r:id="rId15"/>
      <p:italic r:id="rId16"/>
      <p:boldItalic r:id="rId17"/>
    </p:embeddedFont>
    <p:embeddedFont>
      <p:font typeface="Fugaz One"/>
      <p:regular r:id="rId18"/>
    </p:embeddedFont>
    <p:embeddedFont>
      <p:font typeface="Ultra"/>
      <p:regular r:id="rId19"/>
    </p:embeddedFont>
    <p:embeddedFont>
      <p:font typeface="Alfa Slab One"/>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lfaSlabOn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5" Type="http://schemas.openxmlformats.org/officeDocument/2006/relationships/notesMaster" Target="notesMasters/notesMaster1.xml"/><Relationship Id="rId19" Type="http://schemas.openxmlformats.org/officeDocument/2006/relationships/font" Target="fonts/Ultra-regular.fntdata"/><Relationship Id="rId6" Type="http://schemas.openxmlformats.org/officeDocument/2006/relationships/slide" Target="slides/slide1.xml"/><Relationship Id="rId18" Type="http://schemas.openxmlformats.org/officeDocument/2006/relationships/font" Target="fonts/FugazOn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Key TOK terms appear in a </a:t>
            </a:r>
            <a:r>
              <a:rPr b="1" lang="en">
                <a:solidFill>
                  <a:srgbClr val="CC4125"/>
                </a:solidFill>
                <a:latin typeface="Proxima Nova"/>
                <a:ea typeface="Proxima Nova"/>
                <a:cs typeface="Proxima Nova"/>
                <a:sym typeface="Proxima Nova"/>
              </a:rPr>
              <a:t>red font</a:t>
            </a:r>
            <a:endParaRPr>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99391e81b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99391e81b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4b500efa95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4b500efa95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4b500efa95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4b500efa95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Font typeface="Proxima Nova"/>
              <a:buChar char="●"/>
            </a:pPr>
            <a:r>
              <a:rPr lang="en">
                <a:latin typeface="Proxima Nova"/>
                <a:ea typeface="Proxima Nova"/>
                <a:cs typeface="Proxima Nova"/>
                <a:sym typeface="Proxima Nova"/>
              </a:rPr>
              <a:t>Students can either do the whole thing in pairs, or work on a single method/concept and then collate responses.</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b500efa9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b500efa9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e1204c56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e1204c56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e1204c561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e1204c56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4b500efa9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4b500efa9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4">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55" name="Google Shape;55;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61" name="Google Shape;61;p14"/>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0"/>
              </a:spcBef>
              <a:spcAft>
                <a:spcPts val="0"/>
              </a:spcAft>
              <a:buClr>
                <a:schemeClr val="dk2"/>
              </a:buClr>
              <a:buSzPts val="1400"/>
              <a:buChar char="○"/>
              <a:defRPr sz="1400">
                <a:solidFill>
                  <a:schemeClr val="dk2"/>
                </a:solidFill>
              </a:defRPr>
            </a:lvl2pPr>
            <a:lvl3pPr indent="-317500" lvl="2" marL="1371600" rtl="0" algn="l">
              <a:lnSpc>
                <a:spcPct val="115000"/>
              </a:lnSpc>
              <a:spcBef>
                <a:spcPts val="0"/>
              </a:spcBef>
              <a:spcAft>
                <a:spcPts val="0"/>
              </a:spcAft>
              <a:buClr>
                <a:schemeClr val="dk2"/>
              </a:buClr>
              <a:buSzPts val="1400"/>
              <a:buChar char="■"/>
              <a:defRPr sz="1400">
                <a:solidFill>
                  <a:schemeClr val="dk2"/>
                </a:solidFill>
              </a:defRPr>
            </a:lvl3pPr>
            <a:lvl4pPr indent="-317500" lvl="3" marL="1828800" rtl="0" algn="l">
              <a:lnSpc>
                <a:spcPct val="115000"/>
              </a:lnSpc>
              <a:spcBef>
                <a:spcPts val="0"/>
              </a:spcBef>
              <a:spcAft>
                <a:spcPts val="0"/>
              </a:spcAft>
              <a:buClr>
                <a:schemeClr val="dk2"/>
              </a:buClr>
              <a:buSzPts val="1400"/>
              <a:buChar char="●"/>
              <a:defRPr sz="1400">
                <a:solidFill>
                  <a:schemeClr val="dk2"/>
                </a:solidFill>
              </a:defRPr>
            </a:lvl4pPr>
            <a:lvl5pPr indent="-317500" lvl="4" marL="2286000" rtl="0" algn="l">
              <a:lnSpc>
                <a:spcPct val="115000"/>
              </a:lnSpc>
              <a:spcBef>
                <a:spcPts val="0"/>
              </a:spcBef>
              <a:spcAft>
                <a:spcPts val="0"/>
              </a:spcAft>
              <a:buClr>
                <a:schemeClr val="dk2"/>
              </a:buClr>
              <a:buSzPts val="1400"/>
              <a:buChar char="○"/>
              <a:defRPr sz="1400">
                <a:solidFill>
                  <a:schemeClr val="dk2"/>
                </a:solidFill>
              </a:defRPr>
            </a:lvl5pPr>
            <a:lvl6pPr indent="-317500" lvl="5" marL="2743200" rtl="0" algn="l">
              <a:lnSpc>
                <a:spcPct val="115000"/>
              </a:lnSpc>
              <a:spcBef>
                <a:spcPts val="0"/>
              </a:spcBef>
              <a:spcAft>
                <a:spcPts val="0"/>
              </a:spcAft>
              <a:buClr>
                <a:schemeClr val="dk2"/>
              </a:buClr>
              <a:buSzPts val="1400"/>
              <a:buChar char="■"/>
              <a:defRPr sz="1400">
                <a:solidFill>
                  <a:schemeClr val="dk2"/>
                </a:solidFill>
              </a:defRPr>
            </a:lvl6pPr>
            <a:lvl7pPr indent="-317500" lvl="6" marL="3200400" rtl="0" algn="l">
              <a:lnSpc>
                <a:spcPct val="115000"/>
              </a:lnSpc>
              <a:spcBef>
                <a:spcPts val="0"/>
              </a:spcBef>
              <a:spcAft>
                <a:spcPts val="0"/>
              </a:spcAft>
              <a:buClr>
                <a:schemeClr val="dk2"/>
              </a:buClr>
              <a:buSzPts val="1400"/>
              <a:buChar char="●"/>
              <a:defRPr sz="1400">
                <a:solidFill>
                  <a:schemeClr val="dk2"/>
                </a:solidFill>
              </a:defRPr>
            </a:lvl7pPr>
            <a:lvl8pPr indent="-317500" lvl="7" marL="3657600" rtl="0" algn="l">
              <a:lnSpc>
                <a:spcPct val="115000"/>
              </a:lnSpc>
              <a:spcBef>
                <a:spcPts val="0"/>
              </a:spcBef>
              <a:spcAft>
                <a:spcPts val="0"/>
              </a:spcAft>
              <a:buClr>
                <a:schemeClr val="dk2"/>
              </a:buClr>
              <a:buSzPts val="1400"/>
              <a:buChar char="○"/>
              <a:defRPr sz="1400">
                <a:solidFill>
                  <a:schemeClr val="dk2"/>
                </a:solidFill>
              </a:defRPr>
            </a:lvl8pPr>
            <a:lvl9pPr indent="-317500" lvl="8" marL="4114800" rtl="0" algn="l">
              <a:lnSpc>
                <a:spcPct val="115000"/>
              </a:lnSpc>
              <a:spcBef>
                <a:spcPts val="0"/>
              </a:spcBef>
              <a:spcAft>
                <a:spcPts val="0"/>
              </a:spcAft>
              <a:buClr>
                <a:schemeClr val="dk2"/>
              </a:buClr>
              <a:buSzPts val="1400"/>
              <a:buChar char="■"/>
              <a:defRPr sz="1400">
                <a:solidFill>
                  <a:schemeClr val="dk2"/>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125">
    <p:bg>
      <p:bgPr>
        <a:solidFill>
          <a:srgbClr val="FFFFFF"/>
        </a:solidFill>
      </p:bgPr>
    </p:bg>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a:off x="326950" y="261675"/>
            <a:ext cx="5717400" cy="451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txBox="1"/>
          <p:nvPr>
            <p:ph idx="1" type="body"/>
          </p:nvPr>
        </p:nvSpPr>
        <p:spPr>
          <a:xfrm>
            <a:off x="6153250" y="161925"/>
            <a:ext cx="2690700" cy="34098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0"/>
              </a:spcBef>
              <a:spcAft>
                <a:spcPts val="0"/>
              </a:spcAft>
              <a:buClr>
                <a:schemeClr val="dk2"/>
              </a:buClr>
              <a:buSzPts val="1200"/>
              <a:buChar char="○"/>
              <a:defRPr sz="1200">
                <a:solidFill>
                  <a:schemeClr val="dk2"/>
                </a:solidFill>
              </a:defRPr>
            </a:lvl2pPr>
            <a:lvl3pPr indent="-304800" lvl="2" marL="1371600" rtl="0" algn="l">
              <a:lnSpc>
                <a:spcPct val="115000"/>
              </a:lnSpc>
              <a:spcBef>
                <a:spcPts val="0"/>
              </a:spcBef>
              <a:spcAft>
                <a:spcPts val="0"/>
              </a:spcAft>
              <a:buClr>
                <a:schemeClr val="dk2"/>
              </a:buClr>
              <a:buSzPts val="1200"/>
              <a:buChar char="■"/>
              <a:defRPr sz="1200">
                <a:solidFill>
                  <a:schemeClr val="dk2"/>
                </a:solidFill>
              </a:defRPr>
            </a:lvl3pPr>
            <a:lvl4pPr indent="-304800" lvl="3" marL="1828800" rtl="0" algn="l">
              <a:lnSpc>
                <a:spcPct val="115000"/>
              </a:lnSpc>
              <a:spcBef>
                <a:spcPts val="0"/>
              </a:spcBef>
              <a:spcAft>
                <a:spcPts val="0"/>
              </a:spcAft>
              <a:buClr>
                <a:schemeClr val="dk2"/>
              </a:buClr>
              <a:buSzPts val="1200"/>
              <a:buChar char="●"/>
              <a:defRPr sz="1200">
                <a:solidFill>
                  <a:schemeClr val="dk2"/>
                </a:solidFill>
              </a:defRPr>
            </a:lvl4pPr>
            <a:lvl5pPr indent="-304800" lvl="4" marL="2286000" rtl="0" algn="l">
              <a:lnSpc>
                <a:spcPct val="115000"/>
              </a:lnSpc>
              <a:spcBef>
                <a:spcPts val="0"/>
              </a:spcBef>
              <a:spcAft>
                <a:spcPts val="0"/>
              </a:spcAft>
              <a:buClr>
                <a:schemeClr val="dk2"/>
              </a:buClr>
              <a:buSzPts val="1200"/>
              <a:buChar char="○"/>
              <a:defRPr sz="1200">
                <a:solidFill>
                  <a:schemeClr val="dk2"/>
                </a:solidFill>
              </a:defRPr>
            </a:lvl5pPr>
            <a:lvl6pPr indent="-304800" lvl="5" marL="2743200" rtl="0" algn="l">
              <a:lnSpc>
                <a:spcPct val="115000"/>
              </a:lnSpc>
              <a:spcBef>
                <a:spcPts val="0"/>
              </a:spcBef>
              <a:spcAft>
                <a:spcPts val="0"/>
              </a:spcAft>
              <a:buClr>
                <a:schemeClr val="dk2"/>
              </a:buClr>
              <a:buSzPts val="1200"/>
              <a:buChar char="■"/>
              <a:defRPr sz="1200">
                <a:solidFill>
                  <a:schemeClr val="dk2"/>
                </a:solidFill>
              </a:defRPr>
            </a:lvl6pPr>
            <a:lvl7pPr indent="-304800" lvl="6" marL="3200400" rtl="0" algn="l">
              <a:lnSpc>
                <a:spcPct val="115000"/>
              </a:lnSpc>
              <a:spcBef>
                <a:spcPts val="0"/>
              </a:spcBef>
              <a:spcAft>
                <a:spcPts val="0"/>
              </a:spcAft>
              <a:buClr>
                <a:schemeClr val="dk2"/>
              </a:buClr>
              <a:buSzPts val="1200"/>
              <a:buChar char="●"/>
              <a:defRPr sz="1200">
                <a:solidFill>
                  <a:schemeClr val="dk2"/>
                </a:solidFill>
              </a:defRPr>
            </a:lvl7pPr>
            <a:lvl8pPr indent="-304800" lvl="7" marL="3657600" rtl="0" algn="l">
              <a:lnSpc>
                <a:spcPct val="115000"/>
              </a:lnSpc>
              <a:spcBef>
                <a:spcPts val="0"/>
              </a:spcBef>
              <a:spcAft>
                <a:spcPts val="0"/>
              </a:spcAft>
              <a:buClr>
                <a:schemeClr val="dk2"/>
              </a:buClr>
              <a:buSzPts val="1200"/>
              <a:buChar char="○"/>
              <a:defRPr sz="1200">
                <a:solidFill>
                  <a:schemeClr val="dk2"/>
                </a:solidFill>
              </a:defRPr>
            </a:lvl8pPr>
            <a:lvl9pPr indent="-304800" lvl="8" marL="4114800" rtl="0" algn="l">
              <a:lnSpc>
                <a:spcPct val="115000"/>
              </a:lnSpc>
              <a:spcBef>
                <a:spcPts val="0"/>
              </a:spcBef>
              <a:spcAft>
                <a:spcPts val="0"/>
              </a:spcAft>
              <a:buClr>
                <a:schemeClr val="dk2"/>
              </a:buClr>
              <a:buSzPts val="1200"/>
              <a:buChar char="■"/>
              <a:defRPr sz="1200">
                <a:solidFill>
                  <a:schemeClr val="dk2"/>
                </a:solidFill>
              </a:defRPr>
            </a:lvl9pPr>
          </a:lstStyle>
          <a:p/>
        </p:txBody>
      </p:sp>
      <p:sp>
        <p:nvSpPr>
          <p:cNvPr id="67" name="Google Shape;6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26">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72" name="Google Shape;72;p16"/>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73" name="Google Shape;73;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27">
    <p:bg>
      <p:bgPr>
        <a:solidFill>
          <a:srgbClr val="FFFFFF"/>
        </a:solidFill>
      </p:bgPr>
    </p:bg>
    <p:spTree>
      <p:nvGrpSpPr>
        <p:cNvPr id="74" name="Shape 74"/>
        <p:cNvGrpSpPr/>
        <p:nvPr/>
      </p:nvGrpSpPr>
      <p:grpSpPr>
        <a:xfrm>
          <a:off x="0" y="0"/>
          <a:ext cx="0" cy="0"/>
          <a:chOff x="0" y="0"/>
          <a:chExt cx="0" cy="0"/>
        </a:xfrm>
      </p:grpSpPr>
      <p:sp>
        <p:nvSpPr>
          <p:cNvPr id="75" name="Google Shape;75;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rgbClr val="000000"/>
                </a:solidFill>
              </a:defRPr>
            </a:lvl1pPr>
            <a:lvl2pPr lvl="1" algn="l">
              <a:lnSpc>
                <a:spcPct val="100000"/>
              </a:lnSpc>
              <a:spcBef>
                <a:spcPts val="0"/>
              </a:spcBef>
              <a:spcAft>
                <a:spcPts val="0"/>
              </a:spcAft>
              <a:buClr>
                <a:schemeClr val="dk1"/>
              </a:buClr>
              <a:buSzPts val="2800"/>
              <a:buNone/>
              <a:defRPr sz="2800">
                <a:solidFill>
                  <a:srgbClr val="000000"/>
                </a:solidFill>
              </a:defRPr>
            </a:lvl2pPr>
            <a:lvl3pPr lvl="2" algn="l">
              <a:lnSpc>
                <a:spcPct val="100000"/>
              </a:lnSpc>
              <a:spcBef>
                <a:spcPts val="0"/>
              </a:spcBef>
              <a:spcAft>
                <a:spcPts val="0"/>
              </a:spcAft>
              <a:buClr>
                <a:schemeClr val="dk1"/>
              </a:buClr>
              <a:buSzPts val="2800"/>
              <a:buNone/>
              <a:defRPr sz="2800">
                <a:solidFill>
                  <a:srgbClr val="000000"/>
                </a:solidFill>
              </a:defRPr>
            </a:lvl3pPr>
            <a:lvl4pPr lvl="3" algn="l">
              <a:lnSpc>
                <a:spcPct val="100000"/>
              </a:lnSpc>
              <a:spcBef>
                <a:spcPts val="0"/>
              </a:spcBef>
              <a:spcAft>
                <a:spcPts val="0"/>
              </a:spcAft>
              <a:buClr>
                <a:schemeClr val="dk1"/>
              </a:buClr>
              <a:buSzPts val="2800"/>
              <a:buNone/>
              <a:defRPr sz="2800">
                <a:solidFill>
                  <a:srgbClr val="000000"/>
                </a:solidFill>
              </a:defRPr>
            </a:lvl4pPr>
            <a:lvl5pPr lvl="4" algn="l">
              <a:lnSpc>
                <a:spcPct val="100000"/>
              </a:lnSpc>
              <a:spcBef>
                <a:spcPts val="0"/>
              </a:spcBef>
              <a:spcAft>
                <a:spcPts val="0"/>
              </a:spcAft>
              <a:buClr>
                <a:schemeClr val="dk1"/>
              </a:buClr>
              <a:buSzPts val="2800"/>
              <a:buNone/>
              <a:defRPr sz="2800">
                <a:solidFill>
                  <a:srgbClr val="000000"/>
                </a:solidFill>
              </a:defRPr>
            </a:lvl5pPr>
            <a:lvl6pPr lvl="5" algn="l">
              <a:lnSpc>
                <a:spcPct val="100000"/>
              </a:lnSpc>
              <a:spcBef>
                <a:spcPts val="0"/>
              </a:spcBef>
              <a:spcAft>
                <a:spcPts val="0"/>
              </a:spcAft>
              <a:buClr>
                <a:schemeClr val="dk1"/>
              </a:buClr>
              <a:buSzPts val="2800"/>
              <a:buNone/>
              <a:defRPr sz="2800">
                <a:solidFill>
                  <a:srgbClr val="000000"/>
                </a:solidFill>
              </a:defRPr>
            </a:lvl6pPr>
            <a:lvl7pPr lvl="6" algn="l">
              <a:lnSpc>
                <a:spcPct val="100000"/>
              </a:lnSpc>
              <a:spcBef>
                <a:spcPts val="0"/>
              </a:spcBef>
              <a:spcAft>
                <a:spcPts val="0"/>
              </a:spcAft>
              <a:buClr>
                <a:schemeClr val="dk1"/>
              </a:buClr>
              <a:buSzPts val="2800"/>
              <a:buNone/>
              <a:defRPr sz="2800">
                <a:solidFill>
                  <a:srgbClr val="000000"/>
                </a:solidFill>
              </a:defRPr>
            </a:lvl7pPr>
            <a:lvl8pPr lvl="7" algn="l">
              <a:lnSpc>
                <a:spcPct val="100000"/>
              </a:lnSpc>
              <a:spcBef>
                <a:spcPts val="0"/>
              </a:spcBef>
              <a:spcAft>
                <a:spcPts val="0"/>
              </a:spcAft>
              <a:buClr>
                <a:schemeClr val="dk1"/>
              </a:buClr>
              <a:buSzPts val="2800"/>
              <a:buNone/>
              <a:defRPr sz="2800">
                <a:solidFill>
                  <a:srgbClr val="000000"/>
                </a:solidFill>
              </a:defRPr>
            </a:lvl8pPr>
            <a:lvl9pPr lvl="8" algn="l">
              <a:lnSpc>
                <a:spcPct val="100000"/>
              </a:lnSpc>
              <a:spcBef>
                <a:spcPts val="0"/>
              </a:spcBef>
              <a:spcAft>
                <a:spcPts val="0"/>
              </a:spcAft>
              <a:buClr>
                <a:schemeClr val="dk1"/>
              </a:buClr>
              <a:buSzPts val="2800"/>
              <a:buNone/>
              <a:defRPr sz="2800">
                <a:solidFill>
                  <a:srgbClr val="000000"/>
                </a:solidFill>
              </a:defRPr>
            </a:lvl9pPr>
          </a:lstStyle>
          <a:p/>
        </p:txBody>
      </p:sp>
      <p:sp>
        <p:nvSpPr>
          <p:cNvPr id="77" name="Google Shape;77;p17"/>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78" name="Google Shape;78;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hyperlink" Target="https://www.theguardian.com/science/2015/mar/01/cedric-villani-mathematics-progress-adventure-emotion" TargetMode="External"/><Relationship Id="rId5" Type="http://schemas.openxmlformats.org/officeDocument/2006/relationships/hyperlink" Target="https://docs.google.com/document/d/1fgaNAbQALQuzzOZTE4e5Tdj2MV6NQSvCLuE3nY8kFYg/edit?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PXwStduNw14"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1" Type="http://schemas.openxmlformats.org/officeDocument/2006/relationships/hyperlink" Target="https://theoryofknowledge.net/members/investigating-issues/" TargetMode="External"/><Relationship Id="rId10" Type="http://schemas.openxmlformats.org/officeDocument/2006/relationships/image" Target="../media/image2.png"/><Relationship Id="rId13" Type="http://schemas.openxmlformats.org/officeDocument/2006/relationships/hyperlink" Target="https://theoryofknowledge.net/members/tok-mini-lessons/mathematics-mini-lessons/" TargetMode="External"/><Relationship Id="rId12"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theoryofknowledge.net/members/tok-mini-lessons/mathematics-mini-lessons/" TargetMode="External"/><Relationship Id="rId4" Type="http://schemas.openxmlformats.org/officeDocument/2006/relationships/hyperlink" Target="https://docs.google.com/document/d/1FIpeEQxM9_8Rd8TXTPlFqSRA-2GBMqIyElbOtg_TOl0/edit?usp=sharing" TargetMode="External"/><Relationship Id="rId9" Type="http://schemas.openxmlformats.org/officeDocument/2006/relationships/hyperlink" Target="https://docs.google.com/document/d/1FIpeEQxM9_8Rd8TXTPlFqSRA-2GBMqIyElbOtg_TOl0/edit?usp=sharing" TargetMode="External"/><Relationship Id="rId14" Type="http://schemas.openxmlformats.org/officeDocument/2006/relationships/image" Target="../media/image4.png"/><Relationship Id="rId5" Type="http://schemas.openxmlformats.org/officeDocument/2006/relationships/hyperlink" Target="https://theoryofknowledge.net/members/the-12-key-tok-concepts/" TargetMode="External"/><Relationship Id="rId6" Type="http://schemas.openxmlformats.org/officeDocument/2006/relationships/hyperlink" Target="https://theoryofknowledge.net/members/knowledge-heroes/" TargetMode="External"/><Relationship Id="rId7" Type="http://schemas.openxmlformats.org/officeDocument/2006/relationships/hyperlink" Target="https://theoryofknowledge.net/members/investigating-issues/" TargetMode="External"/><Relationship Id="rId8" Type="http://schemas.openxmlformats.org/officeDocument/2006/relationships/hyperlink" Target="https://theoryofknowledge.net/members/investigating-issu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8"/>
          <p:cNvPicPr preferRelativeResize="0"/>
          <p:nvPr/>
        </p:nvPicPr>
        <p:blipFill rotWithShape="1">
          <a:blip r:embed="rId3">
            <a:alphaModFix amt="50000"/>
          </a:blip>
          <a:srcRect b="8961" l="0" r="0" t="8970"/>
          <a:stretch/>
        </p:blipFill>
        <p:spPr>
          <a:xfrm>
            <a:off x="0" y="0"/>
            <a:ext cx="9144005" cy="5143497"/>
          </a:xfrm>
          <a:prstGeom prst="rect">
            <a:avLst/>
          </a:prstGeom>
          <a:noFill/>
          <a:ln>
            <a:noFill/>
          </a:ln>
        </p:spPr>
      </p:pic>
      <p:sp>
        <p:nvSpPr>
          <p:cNvPr id="84" name="Google Shape;84;p18"/>
          <p:cNvSpPr txBox="1"/>
          <p:nvPr/>
        </p:nvSpPr>
        <p:spPr>
          <a:xfrm>
            <a:off x="879125" y="3987750"/>
            <a:ext cx="7500900" cy="7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000">
                <a:solidFill>
                  <a:srgbClr val="D0E0E3"/>
                </a:solidFill>
                <a:latin typeface="Proxima Nova"/>
                <a:ea typeface="Proxima Nova"/>
                <a:cs typeface="Proxima Nova"/>
                <a:sym typeface="Proxima Nova"/>
              </a:rPr>
              <a:t>I can explain how mathematics is “a sense that allows us to perceive realities which would be otherwise intangible to us”</a:t>
            </a:r>
            <a:endParaRPr b="1" i="1" sz="2000">
              <a:solidFill>
                <a:srgbClr val="D0E0E3"/>
              </a:solidFill>
              <a:latin typeface="Proxima Nova"/>
              <a:ea typeface="Proxima Nova"/>
              <a:cs typeface="Proxima Nova"/>
              <a:sym typeface="Proxima Nova"/>
            </a:endParaRPr>
          </a:p>
        </p:txBody>
      </p:sp>
      <p:sp>
        <p:nvSpPr>
          <p:cNvPr id="85" name="Google Shape;85;p18"/>
          <p:cNvSpPr txBox="1"/>
          <p:nvPr/>
        </p:nvSpPr>
        <p:spPr>
          <a:xfrm>
            <a:off x="1439325" y="299200"/>
            <a:ext cx="67659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D0E0E3"/>
                </a:solidFill>
                <a:latin typeface="Proxima Nova"/>
                <a:ea typeface="Proxima Nova"/>
                <a:cs typeface="Proxima Nova"/>
                <a:sym typeface="Proxima Nova"/>
              </a:rPr>
              <a:t>theoryofknowledge.net</a:t>
            </a:r>
            <a:r>
              <a:rPr b="1" lang="en" sz="2000">
                <a:solidFill>
                  <a:srgbClr val="D0E0E3"/>
                </a:solidFill>
                <a:latin typeface="Proxima Nova"/>
                <a:ea typeface="Proxima Nova"/>
                <a:cs typeface="Proxima Nova"/>
                <a:sym typeface="Proxima Nova"/>
              </a:rPr>
              <a:t> CLASSIC TOK </a:t>
            </a:r>
            <a:r>
              <a:rPr lang="en" sz="2000">
                <a:solidFill>
                  <a:srgbClr val="D0E0E3"/>
                </a:solidFill>
                <a:latin typeface="Proxima Nova"/>
                <a:ea typeface="Proxima Nova"/>
                <a:cs typeface="Proxima Nova"/>
                <a:sym typeface="Proxima Nova"/>
              </a:rPr>
              <a:t>Lesson MATH 3B</a:t>
            </a:r>
            <a:endParaRPr sz="2000">
              <a:solidFill>
                <a:srgbClr val="D0E0E3"/>
              </a:solidFill>
              <a:latin typeface="Proxima Nova"/>
              <a:ea typeface="Proxima Nova"/>
              <a:cs typeface="Proxima Nova"/>
              <a:sym typeface="Proxima Nova"/>
            </a:endParaRPr>
          </a:p>
        </p:txBody>
      </p:sp>
      <p:pic>
        <p:nvPicPr>
          <p:cNvPr id="86" name="Google Shape;86;p18"/>
          <p:cNvPicPr preferRelativeResize="0"/>
          <p:nvPr/>
        </p:nvPicPr>
        <p:blipFill>
          <a:blip r:embed="rId4">
            <a:alphaModFix/>
          </a:blip>
          <a:stretch>
            <a:fillRect/>
          </a:stretch>
        </p:blipFill>
        <p:spPr>
          <a:xfrm>
            <a:off x="740821" y="299200"/>
            <a:ext cx="524207" cy="500100"/>
          </a:xfrm>
          <a:prstGeom prst="rect">
            <a:avLst/>
          </a:prstGeom>
          <a:noFill/>
          <a:ln>
            <a:noFill/>
          </a:ln>
        </p:spPr>
      </p:pic>
      <p:sp>
        <p:nvSpPr>
          <p:cNvPr id="87" name="Google Shape;87;p18"/>
          <p:cNvSpPr txBox="1"/>
          <p:nvPr/>
        </p:nvSpPr>
        <p:spPr>
          <a:xfrm>
            <a:off x="740825" y="1301963"/>
            <a:ext cx="7777500" cy="218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6000">
                <a:solidFill>
                  <a:srgbClr val="FFFFFF"/>
                </a:solidFill>
                <a:latin typeface="Fugaz One"/>
                <a:ea typeface="Fugaz One"/>
                <a:cs typeface="Fugaz One"/>
                <a:sym typeface="Fugaz One"/>
              </a:rPr>
              <a:t>MATHEMATICS</a:t>
            </a:r>
            <a:endParaRPr b="1" sz="6000">
              <a:solidFill>
                <a:srgbClr val="FFFFFF"/>
              </a:solidFill>
              <a:latin typeface="Fugaz One"/>
              <a:ea typeface="Fugaz One"/>
              <a:cs typeface="Fugaz One"/>
              <a:sym typeface="Fugaz One"/>
            </a:endParaRPr>
          </a:p>
          <a:p>
            <a:pPr indent="0" lvl="0" marL="0" rtl="0" algn="l">
              <a:spcBef>
                <a:spcPts val="1000"/>
              </a:spcBef>
              <a:spcAft>
                <a:spcPts val="1000"/>
              </a:spcAft>
              <a:buNone/>
            </a:pPr>
            <a:r>
              <a:rPr b="1" lang="en" sz="6000">
                <a:solidFill>
                  <a:srgbClr val="00FFFF"/>
                </a:solidFill>
                <a:latin typeface="Fugaz One"/>
                <a:ea typeface="Fugaz One"/>
                <a:cs typeface="Fugaz One"/>
                <a:sym typeface="Fugaz One"/>
              </a:rPr>
              <a:t>METHODS &amp; TOOLS (IMAGINATION)</a:t>
            </a:r>
            <a:endParaRPr b="1" sz="6000">
              <a:solidFill>
                <a:srgbClr val="00FFFF"/>
              </a:solidFill>
              <a:latin typeface="Fugaz One"/>
              <a:ea typeface="Fugaz One"/>
              <a:cs typeface="Fugaz One"/>
              <a:sym typeface="Fugaz On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4118100" cy="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solidFill>
                  <a:srgbClr val="45818E"/>
                </a:solidFill>
                <a:latin typeface="Ultra"/>
                <a:ea typeface="Ultra"/>
                <a:cs typeface="Ultra"/>
                <a:sym typeface="Ultra"/>
              </a:rPr>
              <a:t>Starter</a:t>
            </a:r>
            <a:endParaRPr sz="4200">
              <a:solidFill>
                <a:srgbClr val="45818E"/>
              </a:solidFill>
              <a:latin typeface="Ultra"/>
              <a:ea typeface="Ultra"/>
              <a:cs typeface="Ultra"/>
              <a:sym typeface="Ultra"/>
            </a:endParaRPr>
          </a:p>
        </p:txBody>
      </p:sp>
      <p:sp>
        <p:nvSpPr>
          <p:cNvPr id="93" name="Google Shape;93;p19"/>
          <p:cNvSpPr txBox="1"/>
          <p:nvPr>
            <p:ph idx="1" type="body"/>
          </p:nvPr>
        </p:nvSpPr>
        <p:spPr>
          <a:xfrm>
            <a:off x="311700" y="1366750"/>
            <a:ext cx="4577400" cy="30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What was Sofya Kovalevskaya’s assertion </a:t>
            </a:r>
            <a:r>
              <a:rPr lang="en" sz="1500"/>
              <a:t>about</a:t>
            </a:r>
            <a:r>
              <a:rPr lang="en" sz="1500"/>
              <a:t> mathematics in our first lesson on this AOK? (Clue - ‘imagination’)</a:t>
            </a:r>
            <a:endParaRPr sz="1500"/>
          </a:p>
          <a:p>
            <a:pPr indent="0" lvl="0" marL="0" rtl="0" algn="l">
              <a:spcBef>
                <a:spcPts val="1200"/>
              </a:spcBef>
              <a:spcAft>
                <a:spcPts val="1200"/>
              </a:spcAft>
              <a:buNone/>
            </a:pPr>
            <a:r>
              <a:rPr b="1" lang="en" sz="1700"/>
              <a:t>“Many who have had an opportunity of knowing any more about mathematics confuse it with arithmetic, and consider it an arid science. In reality, however, it is a science which requires a great amount of imagination.”</a:t>
            </a:r>
            <a:r>
              <a:rPr lang="en" sz="1700"/>
              <a:t> </a:t>
            </a:r>
            <a:endParaRPr sz="1500"/>
          </a:p>
        </p:txBody>
      </p:sp>
      <p:pic>
        <p:nvPicPr>
          <p:cNvPr id="94" name="Google Shape;94;p19"/>
          <p:cNvPicPr preferRelativeResize="0"/>
          <p:nvPr/>
        </p:nvPicPr>
        <p:blipFill>
          <a:blip r:embed="rId3">
            <a:alphaModFix/>
          </a:blip>
          <a:stretch>
            <a:fillRect/>
          </a:stretch>
        </p:blipFill>
        <p:spPr>
          <a:xfrm>
            <a:off x="5120025" y="645375"/>
            <a:ext cx="3754952" cy="37549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1000"/>
                                        <p:tgtEl>
                                          <p:spTgt spid="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animEffect filter="fade" transition="in">
                                      <p:cBhvr>
                                        <p:cTn dur="1000"/>
                                        <p:tgtEl>
                                          <p:spTgt spid="9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0"/>
          <p:cNvPicPr preferRelativeResize="0"/>
          <p:nvPr/>
        </p:nvPicPr>
        <p:blipFill rotWithShape="1">
          <a:blip r:embed="rId3">
            <a:alphaModFix/>
          </a:blip>
          <a:srcRect b="49004" l="0" r="0" t="34890"/>
          <a:stretch/>
        </p:blipFill>
        <p:spPr>
          <a:xfrm>
            <a:off x="0" y="0"/>
            <a:ext cx="9144002" cy="2209449"/>
          </a:xfrm>
          <a:prstGeom prst="rect">
            <a:avLst/>
          </a:prstGeom>
          <a:noFill/>
          <a:ln>
            <a:noFill/>
          </a:ln>
        </p:spPr>
      </p:pic>
      <p:sp>
        <p:nvSpPr>
          <p:cNvPr id="100" name="Google Shape;100;p20"/>
          <p:cNvSpPr txBox="1"/>
          <p:nvPr>
            <p:ph type="title"/>
          </p:nvPr>
        </p:nvSpPr>
        <p:spPr>
          <a:xfrm>
            <a:off x="311700" y="2540450"/>
            <a:ext cx="31197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100">
                <a:solidFill>
                  <a:srgbClr val="45818E"/>
                </a:solidFill>
                <a:latin typeface="Ultra"/>
                <a:ea typeface="Ultra"/>
                <a:cs typeface="Ultra"/>
                <a:sym typeface="Ultra"/>
              </a:rPr>
              <a:t>Pair, share</a:t>
            </a:r>
            <a:endParaRPr sz="6100">
              <a:solidFill>
                <a:srgbClr val="45818E"/>
              </a:solidFill>
              <a:latin typeface="Ultra"/>
              <a:ea typeface="Ultra"/>
              <a:cs typeface="Ultra"/>
              <a:sym typeface="Ultra"/>
            </a:endParaRPr>
          </a:p>
        </p:txBody>
      </p:sp>
      <p:sp>
        <p:nvSpPr>
          <p:cNvPr id="101" name="Google Shape;101;p20"/>
          <p:cNvSpPr txBox="1"/>
          <p:nvPr>
            <p:ph idx="1" type="body"/>
          </p:nvPr>
        </p:nvSpPr>
        <p:spPr>
          <a:xfrm>
            <a:off x="3529200" y="2571750"/>
            <a:ext cx="52953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Has our mathematical journey so far confirmed or contradicted Sofya Kovalevskaya’s view? </a:t>
            </a:r>
            <a:endParaRPr sz="1900"/>
          </a:p>
          <a:p>
            <a:pPr indent="0" lvl="0" marL="0" rtl="0" algn="l">
              <a:spcBef>
                <a:spcPts val="1600"/>
              </a:spcBef>
              <a:spcAft>
                <a:spcPts val="0"/>
              </a:spcAft>
              <a:buNone/>
            </a:pPr>
            <a:r>
              <a:rPr lang="en" sz="1900"/>
              <a:t>Discuss with a partner, reach a conclusion, and then talk to another pair. Be ready to summarize what their response is. </a:t>
            </a:r>
            <a:endParaRPr sz="1900"/>
          </a:p>
          <a:p>
            <a:pPr indent="0" lvl="0" marL="0" rtl="0" algn="l">
              <a:spcBef>
                <a:spcPts val="1600"/>
              </a:spcBef>
              <a:spcAft>
                <a:spcPts val="1600"/>
              </a:spcAft>
              <a:buNone/>
            </a:pPr>
            <a:r>
              <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1"/>
          <p:cNvPicPr preferRelativeResize="0"/>
          <p:nvPr/>
        </p:nvPicPr>
        <p:blipFill rotWithShape="1">
          <a:blip r:embed="rId3">
            <a:alphaModFix amt="60000"/>
          </a:blip>
          <a:srcRect b="1171" l="0" r="0" t="1162"/>
          <a:stretch/>
        </p:blipFill>
        <p:spPr>
          <a:xfrm>
            <a:off x="0" y="0"/>
            <a:ext cx="3512601" cy="5143496"/>
          </a:xfrm>
          <a:prstGeom prst="rect">
            <a:avLst/>
          </a:prstGeom>
          <a:noFill/>
          <a:ln>
            <a:noFill/>
          </a:ln>
        </p:spPr>
      </p:pic>
      <p:sp>
        <p:nvSpPr>
          <p:cNvPr id="107" name="Google Shape;107;p21"/>
          <p:cNvSpPr txBox="1"/>
          <p:nvPr>
            <p:ph type="title"/>
          </p:nvPr>
        </p:nvSpPr>
        <p:spPr>
          <a:xfrm>
            <a:off x="205350" y="307825"/>
            <a:ext cx="31290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Ultra"/>
                <a:ea typeface="Ultra"/>
                <a:cs typeface="Ultra"/>
                <a:sym typeface="Ultra"/>
              </a:rPr>
              <a:t>“A world of progress and adventure and emotion.”</a:t>
            </a:r>
            <a:endParaRPr sz="3300">
              <a:latin typeface="Ultra"/>
              <a:ea typeface="Ultra"/>
              <a:cs typeface="Ultra"/>
              <a:sym typeface="Ultra"/>
            </a:endParaRPr>
          </a:p>
        </p:txBody>
      </p:sp>
      <p:sp>
        <p:nvSpPr>
          <p:cNvPr id="108" name="Google Shape;108;p21"/>
          <p:cNvSpPr txBox="1"/>
          <p:nvPr>
            <p:ph idx="1" type="body"/>
          </p:nvPr>
        </p:nvSpPr>
        <p:spPr>
          <a:xfrm>
            <a:off x="3872300" y="364500"/>
            <a:ext cx="49380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In pairs, access</a:t>
            </a:r>
            <a:r>
              <a:rPr lang="en" sz="1700"/>
              <a:t> </a:t>
            </a:r>
            <a:r>
              <a:rPr lang="en" sz="1700" u="sng">
                <a:solidFill>
                  <a:schemeClr val="hlink"/>
                </a:solidFill>
                <a:hlinkClick r:id="rId4"/>
              </a:rPr>
              <a:t>the interview</a:t>
            </a:r>
            <a:r>
              <a:rPr lang="en" sz="1700"/>
              <a:t> with French mathematician Cédric Villani. Don’t read the article, instead…</a:t>
            </a:r>
            <a:endParaRPr sz="1700"/>
          </a:p>
          <a:p>
            <a:pPr indent="-336550" lvl="0" marL="457200" rtl="0" algn="l">
              <a:spcBef>
                <a:spcPts val="1000"/>
              </a:spcBef>
              <a:spcAft>
                <a:spcPts val="0"/>
              </a:spcAft>
              <a:buSzPts val="1700"/>
              <a:buChar char="●"/>
            </a:pPr>
            <a:r>
              <a:rPr lang="en" sz="1700"/>
              <a:t>…do a word search for the methods and concepts in </a:t>
            </a:r>
            <a:r>
              <a:rPr lang="en" sz="1700" u="sng">
                <a:solidFill>
                  <a:schemeClr val="hlink"/>
                </a:solidFill>
                <a:hlinkClick r:id="rId5"/>
              </a:rPr>
              <a:t>this document</a:t>
            </a:r>
            <a:r>
              <a:rPr lang="en" sz="1700"/>
              <a:t>.</a:t>
            </a:r>
            <a:endParaRPr sz="1700"/>
          </a:p>
          <a:p>
            <a:pPr indent="-336550" lvl="0" marL="457200" rtl="0" algn="l">
              <a:spcBef>
                <a:spcPts val="1000"/>
              </a:spcBef>
              <a:spcAft>
                <a:spcPts val="0"/>
              </a:spcAft>
              <a:buSzPts val="1700"/>
              <a:buChar char="●"/>
            </a:pPr>
            <a:r>
              <a:rPr lang="en" sz="1700"/>
              <a:t>w</a:t>
            </a:r>
            <a:r>
              <a:rPr lang="en" sz="1700"/>
              <a:t>hat role does Villani say they play in the production of mathematical knowledge? How might this contradict common assumptions about the methods used by mathematicians?</a:t>
            </a:r>
            <a:endParaRPr sz="1700"/>
          </a:p>
          <a:p>
            <a:pPr indent="-336550" lvl="0" marL="457200" rtl="0" algn="l">
              <a:spcBef>
                <a:spcPts val="1000"/>
              </a:spcBef>
              <a:spcAft>
                <a:spcPts val="0"/>
              </a:spcAft>
              <a:buSzPts val="1700"/>
              <a:buChar char="●"/>
            </a:pPr>
            <a:r>
              <a:rPr lang="en" sz="1700"/>
              <a:t>which of these do you find the most surprising? Do Villani’s ideas confirm or contradict what our other experts have said about imagination and mathematics?</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185800" y="481400"/>
            <a:ext cx="4068000" cy="10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5818E"/>
                </a:solidFill>
                <a:latin typeface="Ultra"/>
                <a:ea typeface="Ultra"/>
                <a:cs typeface="Ultra"/>
                <a:sym typeface="Ultra"/>
              </a:rPr>
              <a:t>“Combining insight with imagination”</a:t>
            </a:r>
            <a:endParaRPr sz="2400">
              <a:solidFill>
                <a:srgbClr val="45818E"/>
              </a:solidFill>
              <a:latin typeface="Ultra"/>
              <a:ea typeface="Ultra"/>
              <a:cs typeface="Ultra"/>
              <a:sym typeface="Ultra"/>
            </a:endParaRPr>
          </a:p>
        </p:txBody>
      </p:sp>
      <p:sp>
        <p:nvSpPr>
          <p:cNvPr id="114" name="Google Shape;114;p22"/>
          <p:cNvSpPr txBox="1"/>
          <p:nvPr>
            <p:ph idx="1" type="body"/>
          </p:nvPr>
        </p:nvSpPr>
        <p:spPr>
          <a:xfrm>
            <a:off x="185800" y="1486400"/>
            <a:ext cx="4068000" cy="30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Watch Eddie Woo’s talk from 5.10.</a:t>
            </a:r>
            <a:endParaRPr sz="1200"/>
          </a:p>
          <a:p>
            <a:pPr indent="-304800" lvl="0" marL="457200" rtl="0" algn="l">
              <a:spcBef>
                <a:spcPts val="1000"/>
              </a:spcBef>
              <a:spcAft>
                <a:spcPts val="0"/>
              </a:spcAft>
              <a:buSzPts val="1200"/>
              <a:buChar char="●"/>
            </a:pPr>
            <a:r>
              <a:rPr lang="en" sz="1200"/>
              <a:t>What was his original opinion of mathematics - and how did this change? </a:t>
            </a:r>
            <a:endParaRPr sz="1200"/>
          </a:p>
          <a:p>
            <a:pPr indent="-304800" lvl="0" marL="457200" rtl="0" algn="l">
              <a:spcBef>
                <a:spcPts val="1000"/>
              </a:spcBef>
              <a:spcAft>
                <a:spcPts val="0"/>
              </a:spcAft>
              <a:buSzPts val="1200"/>
              <a:buChar char="●"/>
            </a:pPr>
            <a:r>
              <a:rPr lang="en" sz="1200"/>
              <a:t>What examples does he give of ‘mathematical realities’, and how can mathematics be used to understand them?</a:t>
            </a:r>
            <a:endParaRPr sz="1200"/>
          </a:p>
          <a:p>
            <a:pPr indent="-304800" lvl="0" marL="457200" rtl="0" algn="l">
              <a:spcBef>
                <a:spcPts val="1000"/>
              </a:spcBef>
              <a:spcAft>
                <a:spcPts val="0"/>
              </a:spcAft>
              <a:buSzPts val="1200"/>
              <a:buChar char="●"/>
            </a:pPr>
            <a:r>
              <a:rPr lang="en" sz="1200"/>
              <a:t>What are the consequences of assuming we’re incapable of doing mathematics?</a:t>
            </a:r>
            <a:endParaRPr sz="1200"/>
          </a:p>
          <a:p>
            <a:pPr indent="-304800" lvl="0" marL="457200" rtl="0" algn="l">
              <a:spcBef>
                <a:spcPts val="1000"/>
              </a:spcBef>
              <a:spcAft>
                <a:spcPts val="0"/>
              </a:spcAft>
              <a:buSzPts val="1200"/>
              <a:buChar char="●"/>
            </a:pPr>
            <a:r>
              <a:rPr lang="en" sz="1200"/>
              <a:t>What do artists and mathematicians share?</a:t>
            </a:r>
            <a:endParaRPr sz="1200"/>
          </a:p>
          <a:p>
            <a:pPr indent="-304800" lvl="0" marL="457200" rtl="0" algn="l">
              <a:spcBef>
                <a:spcPts val="1000"/>
              </a:spcBef>
              <a:spcAft>
                <a:spcPts val="0"/>
              </a:spcAft>
              <a:buSzPts val="1200"/>
              <a:buChar char="●"/>
            </a:pPr>
            <a:r>
              <a:rPr lang="en" sz="1200"/>
              <a:t>Do you agree that mathematics is like an extra sense?</a:t>
            </a:r>
            <a:endParaRPr sz="1200"/>
          </a:p>
          <a:p>
            <a:pPr indent="0" lvl="0" marL="0" rtl="0" algn="l">
              <a:spcBef>
                <a:spcPts val="1000"/>
              </a:spcBef>
              <a:spcAft>
                <a:spcPts val="1000"/>
              </a:spcAft>
              <a:buNone/>
            </a:pPr>
            <a:r>
              <a:t/>
            </a:r>
            <a:endParaRPr sz="1200"/>
          </a:p>
        </p:txBody>
      </p:sp>
      <p:pic>
        <p:nvPicPr>
          <p:cNvPr descr="In this illuminating talk, high school mathematics teacher and YouTube star Eddie Woo shares his passion for mathematics, declaring that &quot;mathematics is a sense, just like sight and touch&quot; and one we can all embrace. Using surprising examples of geometry, he encourages everyone to seek out the patterns around us, for &quot;a whole new way to see the world&quot;.  A public high school teacher for more than 10 years, Eddie Woo gained international attention when he posted videos of his classroom lessons online, to assist an ill student. His YouTube channel, WooTube, has more than 200,000 subscribers and over 13 million views. &#10;Eddie believe that mathematics can be embraced and even enjoyed by absolutely everybody. He was named Australia's Local Hero and was a Top 10 Finalist in the Global Teacher Prize for his love of teaching mathematics. This talk was given at a TEDx event using the TED conference format but independently organized by a local community. Learn more at https://www.ted.com/tedx" id="115" name="Google Shape;115;p22" title="Mathematics is the sense you never knew you had | Eddie Woo | TEDxSydney">
            <a:hlinkClick r:id="rId3"/>
          </p:cNvPr>
          <p:cNvPicPr preferRelativeResize="0"/>
          <p:nvPr/>
        </p:nvPicPr>
        <p:blipFill>
          <a:blip r:embed="rId4">
            <a:alphaModFix/>
          </a:blip>
          <a:stretch>
            <a:fillRect/>
          </a:stretch>
        </p:blipFill>
        <p:spPr>
          <a:xfrm>
            <a:off x="4459475" y="869925"/>
            <a:ext cx="4420350" cy="3315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3"/>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21" name="Google Shape;121;p23"/>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22" name="Google Shape;122;p23"/>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Related exhibition prompt</a:t>
            </a:r>
            <a:r>
              <a:rPr lang="en" sz="2000"/>
              <a:t> </a:t>
            </a:r>
            <a:r>
              <a:rPr i="1" lang="en" sz="2000"/>
              <a:t>What role does imagination play in producing knowledge about the world? (IAP-30) </a:t>
            </a:r>
            <a:endParaRPr i="1" sz="2000"/>
          </a:p>
          <a:p>
            <a:pPr indent="-355600" lvl="0" marL="457200" rtl="0" algn="l">
              <a:spcBef>
                <a:spcPts val="1600"/>
              </a:spcBef>
              <a:spcAft>
                <a:spcPts val="0"/>
              </a:spcAft>
              <a:buSzPts val="2000"/>
              <a:buChar char="●"/>
            </a:pPr>
            <a:r>
              <a:rPr lang="en" sz="2000"/>
              <a:t>Refer to the ideas from this lesson to answer this question.</a:t>
            </a:r>
            <a:endParaRPr sz="2000"/>
          </a:p>
          <a:p>
            <a:pPr indent="-355600" lvl="0" marL="457200" rtl="0" algn="l">
              <a:spcBef>
                <a:spcPts val="1000"/>
              </a:spcBef>
              <a:spcAft>
                <a:spcPts val="0"/>
              </a:spcAft>
              <a:buSzPts val="2000"/>
              <a:buChar char="●"/>
            </a:pPr>
            <a:r>
              <a:rPr lang="en" sz="2000"/>
              <a:t>For example, think about the role of imagination in representing numbers (and the world) in different ways.</a:t>
            </a:r>
            <a:endParaRPr sz="2000"/>
          </a:p>
          <a:p>
            <a:pPr indent="-355600" lvl="0" marL="457200" rtl="0" algn="l">
              <a:spcBef>
                <a:spcPts val="1000"/>
              </a:spcBef>
              <a:spcAft>
                <a:spcPts val="0"/>
              </a:spcAft>
              <a:buSzPts val="2000"/>
              <a:buChar char="●"/>
            </a:pPr>
            <a:r>
              <a:rPr lang="en" sz="2000"/>
              <a:t>Which objects could help to illustrate your answer?</a:t>
            </a:r>
            <a:endParaRPr b="1" sz="2200"/>
          </a:p>
          <a:p>
            <a:pPr indent="0" lvl="0" marL="0" rtl="0" algn="l">
              <a:spcBef>
                <a:spcPts val="1000"/>
              </a:spcBef>
              <a:spcAft>
                <a:spcPts val="1600"/>
              </a:spcAft>
              <a:buNone/>
            </a:pPr>
            <a:r>
              <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4"/>
          <p:cNvPicPr preferRelativeResize="0"/>
          <p:nvPr/>
        </p:nvPicPr>
        <p:blipFill rotWithShape="1">
          <a:blip r:embed="rId3">
            <a:alphaModFix/>
          </a:blip>
          <a:srcRect b="16484" l="11559" r="0" t="16477"/>
          <a:stretch/>
        </p:blipFill>
        <p:spPr>
          <a:xfrm>
            <a:off x="0" y="0"/>
            <a:ext cx="5089452" cy="5143501"/>
          </a:xfrm>
          <a:prstGeom prst="rect">
            <a:avLst/>
          </a:prstGeom>
          <a:noFill/>
          <a:ln cap="flat" cmpd="sng" w="9525">
            <a:solidFill>
              <a:srgbClr val="D9D9D9"/>
            </a:solidFill>
            <a:prstDash val="solid"/>
            <a:round/>
            <a:headEnd len="sm" w="sm" type="none"/>
            <a:tailEnd len="sm" w="sm" type="none"/>
          </a:ln>
        </p:spPr>
      </p:pic>
      <p:sp>
        <p:nvSpPr>
          <p:cNvPr id="128" name="Google Shape;128;p24"/>
          <p:cNvSpPr txBox="1"/>
          <p:nvPr>
            <p:ph idx="1" type="body"/>
          </p:nvPr>
        </p:nvSpPr>
        <p:spPr>
          <a:xfrm>
            <a:off x="5651975" y="1192975"/>
            <a:ext cx="3182100" cy="313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Overall, how crucial would you say imagination is to the production of mathematical knowledge?</a:t>
            </a:r>
            <a:endParaRPr sz="2000"/>
          </a:p>
          <a:p>
            <a:pPr indent="0" lvl="0" marL="0" rtl="0" algn="l">
              <a:spcBef>
                <a:spcPts val="1600"/>
              </a:spcBef>
              <a:spcAft>
                <a:spcPts val="1600"/>
              </a:spcAft>
              <a:buNone/>
            </a:pPr>
            <a:r>
              <a:rPr lang="en" sz="2000"/>
              <a:t>Support your ideas with at least one example from the lesson.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1983025" y="1342700"/>
            <a:ext cx="6930300" cy="34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 out the </a:t>
            </a:r>
            <a:r>
              <a:rPr b="1" lang="en">
                <a:solidFill>
                  <a:schemeClr val="hlink"/>
                </a:solidFill>
                <a:uFill>
                  <a:noFill/>
                </a:uFill>
                <a:hlinkClick r:id="rId3"/>
              </a:rPr>
              <a:t>TOK mini-lessons</a:t>
            </a:r>
            <a:r>
              <a:rPr lang="en"/>
              <a:t> for mathematics, offering short media-driven lessons that can be delivered within both TOK and non-TOK classrooms. </a:t>
            </a:r>
            <a:endParaRPr/>
          </a:p>
          <a:p>
            <a:pPr indent="0" lvl="0" marL="0" rtl="0" algn="l">
              <a:spcBef>
                <a:spcPts val="1200"/>
              </a:spcBef>
              <a:spcAft>
                <a:spcPts val="0"/>
              </a:spcAft>
              <a:buNone/>
            </a:pPr>
            <a:r>
              <a:rPr lang="en"/>
              <a:t>Research the methods and tools of mathematics in more detail via our </a:t>
            </a:r>
            <a:r>
              <a:rPr b="1" lang="en">
                <a:solidFill>
                  <a:schemeClr val="hlink"/>
                </a:solidFill>
                <a:uFill>
                  <a:noFill/>
                </a:uFill>
                <a:hlinkClick r:id="rId4"/>
              </a:rPr>
              <a:t>exploration points</a:t>
            </a:r>
            <a:r>
              <a:rPr lang="en"/>
              <a:t> document. Students can use this resource to support arguments in their essays and exhibitions. </a:t>
            </a:r>
            <a:endParaRPr/>
          </a:p>
          <a:p>
            <a:pPr indent="0" lvl="0" marL="0" rtl="0" algn="l">
              <a:spcBef>
                <a:spcPts val="1200"/>
              </a:spcBef>
              <a:spcAft>
                <a:spcPts val="0"/>
              </a:spcAft>
              <a:buNone/>
            </a:pPr>
            <a:r>
              <a:rPr lang="en"/>
              <a:t>Link mathematics to the </a:t>
            </a:r>
            <a:r>
              <a:rPr b="1" lang="en">
                <a:solidFill>
                  <a:schemeClr val="hlink"/>
                </a:solidFill>
                <a:uFill>
                  <a:noFill/>
                </a:uFill>
                <a:hlinkClick r:id="rId5"/>
              </a:rPr>
              <a:t>key concepts of TOK</a:t>
            </a:r>
            <a:r>
              <a:rPr lang="en"/>
              <a:t>, meet influential </a:t>
            </a:r>
            <a:r>
              <a:rPr lang="en"/>
              <a:t>mathematical</a:t>
            </a:r>
            <a:r>
              <a:rPr lang="en"/>
              <a:t> thinkers in </a:t>
            </a:r>
            <a:r>
              <a:rPr b="1" lang="en">
                <a:solidFill>
                  <a:schemeClr val="hlink"/>
                </a:solidFill>
                <a:uFill>
                  <a:noFill/>
                </a:uFill>
                <a:hlinkClick r:id="rId6"/>
              </a:rPr>
              <a:t>knowledge heroes</a:t>
            </a:r>
            <a:r>
              <a:rPr lang="en"/>
              <a:t>, and find more issues related to this area of knowledge in </a:t>
            </a:r>
            <a:r>
              <a:rPr b="1" lang="en">
                <a:solidFill>
                  <a:schemeClr val="accent5"/>
                </a:solidFill>
                <a:uFill>
                  <a:noFill/>
                </a:uFill>
                <a:hlinkClick r:id="rId7">
                  <a:extLst>
                    <a:ext uri="{A12FA001-AC4F-418D-AE19-62706E023703}">
                      <ahyp:hlinkClr val="tx"/>
                    </a:ext>
                  </a:extLst>
                </a:hlinkClick>
              </a:rPr>
              <a:t>investigating</a:t>
            </a:r>
            <a:r>
              <a:rPr b="1" lang="en">
                <a:solidFill>
                  <a:schemeClr val="hlink"/>
                </a:solidFill>
                <a:uFill>
                  <a:noFill/>
                </a:uFill>
                <a:hlinkClick r:id="rId8"/>
              </a:rPr>
              <a:t> issues</a:t>
            </a:r>
            <a:r>
              <a:rPr lang="en"/>
              <a:t>.</a:t>
            </a:r>
            <a:endParaRPr/>
          </a:p>
          <a:p>
            <a:pPr indent="0" lvl="0" marL="0" rtl="0" algn="l">
              <a:spcBef>
                <a:spcPts val="1200"/>
              </a:spcBef>
              <a:spcAft>
                <a:spcPts val="1200"/>
              </a:spcAft>
              <a:buNone/>
            </a:pPr>
            <a:r>
              <a:t/>
            </a:r>
            <a:endParaRPr/>
          </a:p>
        </p:txBody>
      </p:sp>
      <p:sp>
        <p:nvSpPr>
          <p:cNvPr id="134" name="Google Shape;134;p25"/>
          <p:cNvSpPr txBox="1"/>
          <p:nvPr>
            <p:ph type="title"/>
          </p:nvPr>
        </p:nvSpPr>
        <p:spPr>
          <a:xfrm>
            <a:off x="311700" y="361500"/>
            <a:ext cx="8520600" cy="73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45818E"/>
                </a:solidFill>
                <a:latin typeface="Fugaz One"/>
                <a:ea typeface="Fugaz One"/>
                <a:cs typeface="Fugaz One"/>
                <a:sym typeface="Fugaz One"/>
              </a:rPr>
              <a:t>EXPLORE FURTHER</a:t>
            </a:r>
            <a:endParaRPr sz="4000">
              <a:solidFill>
                <a:srgbClr val="45818E"/>
              </a:solidFill>
              <a:latin typeface="Ultra"/>
              <a:ea typeface="Ultra"/>
              <a:cs typeface="Ultra"/>
              <a:sym typeface="Ultra"/>
            </a:endParaRPr>
          </a:p>
        </p:txBody>
      </p:sp>
      <p:pic>
        <p:nvPicPr>
          <p:cNvPr id="135" name="Google Shape;135;p25">
            <a:hlinkClick r:id="rId9"/>
          </p:cNvPr>
          <p:cNvPicPr preferRelativeResize="0"/>
          <p:nvPr/>
        </p:nvPicPr>
        <p:blipFill rotWithShape="1">
          <a:blip r:embed="rId10">
            <a:alphaModFix/>
          </a:blip>
          <a:srcRect b="0" l="0" r="0" t="0"/>
          <a:stretch/>
        </p:blipFill>
        <p:spPr>
          <a:xfrm>
            <a:off x="311699" y="2563989"/>
            <a:ext cx="1309850" cy="873256"/>
          </a:xfrm>
          <a:prstGeom prst="rect">
            <a:avLst/>
          </a:prstGeom>
          <a:noFill/>
          <a:ln>
            <a:noFill/>
          </a:ln>
        </p:spPr>
      </p:pic>
      <p:pic>
        <p:nvPicPr>
          <p:cNvPr id="136" name="Google Shape;136;p25">
            <a:hlinkClick r:id="rId11"/>
          </p:cNvPr>
          <p:cNvPicPr preferRelativeResize="0"/>
          <p:nvPr/>
        </p:nvPicPr>
        <p:blipFill>
          <a:blip r:embed="rId12">
            <a:alphaModFix/>
          </a:blip>
          <a:stretch>
            <a:fillRect/>
          </a:stretch>
        </p:blipFill>
        <p:spPr>
          <a:xfrm>
            <a:off x="311700" y="3671700"/>
            <a:ext cx="1309850" cy="873226"/>
          </a:xfrm>
          <a:prstGeom prst="rect">
            <a:avLst/>
          </a:prstGeom>
          <a:noFill/>
          <a:ln>
            <a:noFill/>
          </a:ln>
        </p:spPr>
      </p:pic>
      <p:pic>
        <p:nvPicPr>
          <p:cNvPr id="137" name="Google Shape;137;p25">
            <a:hlinkClick r:id="rId13"/>
          </p:cNvPr>
          <p:cNvPicPr preferRelativeResize="0"/>
          <p:nvPr/>
        </p:nvPicPr>
        <p:blipFill rotWithShape="1">
          <a:blip r:embed="rId14">
            <a:alphaModFix/>
          </a:blip>
          <a:srcRect b="0" l="0" r="0" t="0"/>
          <a:stretch/>
        </p:blipFill>
        <p:spPr>
          <a:xfrm>
            <a:off x="311700" y="1342700"/>
            <a:ext cx="1309850" cy="8732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